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g" ContentType="vide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96" r:id="rId4"/>
    <p:sldId id="297" r:id="rId5"/>
    <p:sldId id="298" r:id="rId6"/>
    <p:sldId id="274" r:id="rId7"/>
    <p:sldId id="275" r:id="rId8"/>
    <p:sldId id="276" r:id="rId9"/>
    <p:sldId id="277" r:id="rId10"/>
    <p:sldId id="278" r:id="rId11"/>
    <p:sldId id="294" r:id="rId12"/>
    <p:sldId id="293" r:id="rId13"/>
    <p:sldId id="271" r:id="rId14"/>
    <p:sldId id="279" r:id="rId15"/>
    <p:sldId id="280" r:id="rId16"/>
    <p:sldId id="281" r:id="rId17"/>
    <p:sldId id="262" r:id="rId18"/>
    <p:sldId id="264" r:id="rId19"/>
    <p:sldId id="269" r:id="rId20"/>
    <p:sldId id="282" r:id="rId21"/>
    <p:sldId id="268" r:id="rId22"/>
    <p:sldId id="283" r:id="rId23"/>
    <p:sldId id="284" r:id="rId24"/>
    <p:sldId id="285" r:id="rId25"/>
    <p:sldId id="286" r:id="rId26"/>
    <p:sldId id="287" r:id="rId27"/>
    <p:sldId id="257" r:id="rId28"/>
    <p:sldId id="288" r:id="rId29"/>
    <p:sldId id="289" r:id="rId30"/>
    <p:sldId id="290" r:id="rId31"/>
    <p:sldId id="261" r:id="rId32"/>
    <p:sldId id="291" r:id="rId33"/>
    <p:sldId id="292" r:id="rId34"/>
    <p:sldId id="2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06E95-9852-4E93-B266-1A4530190AD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2D0A-FBE4-4A97-8913-6DDEABC1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2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2182E-1671-4B3E-9EC7-01D6041B5E1A}" type="slidenum">
              <a:rPr lang="en-US"/>
              <a:pPr/>
              <a:t>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995" y="698501"/>
            <a:ext cx="4561382" cy="3484563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7" y="4416426"/>
            <a:ext cx="5046040" cy="4181475"/>
          </a:xfrm>
        </p:spPr>
        <p:txBody>
          <a:bodyPr/>
          <a:lstStyle/>
          <a:p>
            <a:r>
              <a:rPr lang="en-US"/>
              <a:t>Introductory slide into the “iceberg effect”.  Describes the hidden cost of accidents – how they affect the  bottom line.</a:t>
            </a:r>
          </a:p>
        </p:txBody>
      </p:sp>
    </p:spTree>
    <p:extLst>
      <p:ext uri="{BB962C8B-B14F-4D97-AF65-F5344CB8AC3E}">
        <p14:creationId xmlns:p14="http://schemas.microsoft.com/office/powerpoint/2010/main" val="79346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4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6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0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0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8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3EA569-CE26-584A-9C78-93AC84578B5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DA962E-1F5D-404C-8995-31DEB652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9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0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A2DE-14F4-4A7B-BCFF-10645D69AA2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8CF3-4683-4B18-A08D-6D7B3E3B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09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267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3733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09585" indent="0" algn="l" defTabSz="609585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219170" indent="0" algn="l" defTabSz="609585" rtl="0" eaLnBrk="1" latinLnBrk="0" hangingPunct="1">
        <a:spcBef>
          <a:spcPct val="20000"/>
        </a:spcBef>
        <a:buFont typeface="Arial"/>
        <a:buNone/>
        <a:defRPr sz="2667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828754" indent="0" algn="l" defTabSz="609585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438339" indent="0" algn="l" defTabSz="609585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cf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White 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297" y="842684"/>
            <a:ext cx="8292351" cy="1183341"/>
          </a:xfrm>
        </p:spPr>
        <p:txBody>
          <a:bodyPr>
            <a:normAutofit/>
          </a:bodyPr>
          <a:lstStyle/>
          <a:p>
            <a:r>
              <a:rPr lang="en-US" dirty="0"/>
              <a:t>Workers Compensation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766" y="2304392"/>
            <a:ext cx="7673788" cy="112460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Accident Prevention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Claims Management</a:t>
            </a:r>
          </a:p>
        </p:txBody>
      </p:sp>
    </p:spTree>
    <p:extLst>
      <p:ext uri="{BB962C8B-B14F-4D97-AF65-F5344CB8AC3E}">
        <p14:creationId xmlns:p14="http://schemas.microsoft.com/office/powerpoint/2010/main" val="341088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par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6516" y="668593"/>
            <a:ext cx="9429136" cy="51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Hazard Control </a:t>
            </a:r>
            <a:r>
              <a:rPr lang="en-US" sz="4800" dirty="0" err="1"/>
              <a:t>Hierachy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Engineering Controls</a:t>
            </a:r>
          </a:p>
          <a:p>
            <a:r>
              <a:rPr lang="en-US" sz="4000" dirty="0"/>
              <a:t>Administrative Controls</a:t>
            </a:r>
          </a:p>
          <a:p>
            <a:r>
              <a:rPr lang="en-US" sz="4000" dirty="0"/>
              <a:t>Personal Protective Equipment</a:t>
            </a:r>
          </a:p>
        </p:txBody>
      </p:sp>
    </p:spTree>
    <p:extLst>
      <p:ext uri="{BB962C8B-B14F-4D97-AF65-F5344CB8AC3E}">
        <p14:creationId xmlns:p14="http://schemas.microsoft.com/office/powerpoint/2010/main" val="62537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ir ladd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1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1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a Written Safety Program/Policy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Upper management commitment should be on 1</a:t>
            </a:r>
            <a:r>
              <a:rPr lang="en-US" baseline="30000" dirty="0"/>
              <a:t>st</a:t>
            </a:r>
            <a:r>
              <a:rPr lang="en-US" dirty="0"/>
              <a:t> page of policy</a:t>
            </a:r>
          </a:p>
          <a:p>
            <a:pPr>
              <a:lnSpc>
                <a:spcPct val="120000"/>
              </a:lnSpc>
            </a:pPr>
            <a:r>
              <a:rPr lang="en-US" dirty="0"/>
              <a:t>Policy should focus on preventing major injury sources (frequency/severity)</a:t>
            </a:r>
          </a:p>
          <a:p>
            <a:pPr>
              <a:lnSpc>
                <a:spcPct val="120000"/>
              </a:lnSpc>
            </a:pPr>
            <a:r>
              <a:rPr lang="en-US" dirty="0"/>
              <a:t>Include any OSHA required programs</a:t>
            </a:r>
          </a:p>
        </p:txBody>
      </p:sp>
    </p:spTree>
    <p:extLst>
      <p:ext uri="{BB962C8B-B14F-4D97-AF65-F5344CB8AC3E}">
        <p14:creationId xmlns:p14="http://schemas.microsoft.com/office/powerpoint/2010/main" val="397133213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Employees Accountable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Assignment of safety responsibilities</a:t>
            </a:r>
          </a:p>
          <a:p>
            <a:pPr>
              <a:lnSpc>
                <a:spcPct val="120000"/>
              </a:lnSpc>
            </a:pPr>
            <a:r>
              <a:rPr lang="en-US" dirty="0"/>
              <a:t>Progressive discipline policy</a:t>
            </a:r>
          </a:p>
          <a:p>
            <a:pPr>
              <a:lnSpc>
                <a:spcPct val="120000"/>
              </a:lnSpc>
            </a:pPr>
            <a:r>
              <a:rPr lang="en-US" dirty="0"/>
              <a:t>Enforcement of safety rules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supervision</a:t>
            </a:r>
          </a:p>
          <a:p>
            <a:pPr>
              <a:lnSpc>
                <a:spcPct val="120000"/>
              </a:lnSpc>
            </a:pPr>
            <a:r>
              <a:rPr lang="en-US" dirty="0"/>
              <a:t>Documentation</a:t>
            </a:r>
          </a:p>
          <a:p>
            <a:pPr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56955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9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9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klif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306977"/>
            <a:ext cx="662940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Identification &amp; Control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Work area walkthroughs/surveys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Unsafe conditions, unsafe acts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Housekeeping, floors and work surfaces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Work practices, lifting, use of personal protective equipment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Machinery and equipment hazards</a:t>
            </a:r>
          </a:p>
          <a:p>
            <a:pPr>
              <a:lnSpc>
                <a:spcPct val="120000"/>
              </a:lnSpc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724658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38200"/>
            <a:ext cx="678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455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03photo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43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New Hire Orientation</a:t>
            </a:r>
          </a:p>
          <a:p>
            <a:pPr>
              <a:lnSpc>
                <a:spcPct val="120000"/>
              </a:lnSpc>
            </a:pPr>
            <a:r>
              <a:rPr lang="en-US" dirty="0"/>
              <a:t>Ongoing Safety Meetings</a:t>
            </a:r>
          </a:p>
          <a:p>
            <a:pPr>
              <a:lnSpc>
                <a:spcPct val="120000"/>
              </a:lnSpc>
            </a:pPr>
            <a:r>
              <a:rPr lang="en-US" dirty="0"/>
              <a:t>What to train on</a:t>
            </a:r>
          </a:p>
          <a:p>
            <a:pPr>
              <a:lnSpc>
                <a:spcPct val="120000"/>
              </a:lnSpc>
            </a:pPr>
            <a:r>
              <a:rPr lang="en-US" dirty="0"/>
              <a:t>When</a:t>
            </a:r>
          </a:p>
          <a:p>
            <a:pPr>
              <a:lnSpc>
                <a:spcPct val="120000"/>
              </a:lnSpc>
            </a:pPr>
            <a:r>
              <a:rPr lang="en-US" dirty="0"/>
              <a:t>Supervisor Training</a:t>
            </a:r>
          </a:p>
          <a:p>
            <a:pPr>
              <a:lnSpc>
                <a:spcPct val="120000"/>
              </a:lnSpc>
            </a:pPr>
            <a:r>
              <a:rPr lang="en-US" dirty="0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173739052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at3_~1_mp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152400"/>
            <a:ext cx="8763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Workers Compensation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Workers compensation insurance is a </a:t>
            </a:r>
            <a:r>
              <a:rPr lang="en-US" sz="3600" b="1" dirty="0"/>
              <a:t>no fault </a:t>
            </a:r>
            <a:r>
              <a:rPr lang="en-US" sz="3600" dirty="0"/>
              <a:t>system covering </a:t>
            </a:r>
            <a:r>
              <a:rPr lang="en-US" sz="3600" b="1" dirty="0"/>
              <a:t>injuries</a:t>
            </a:r>
            <a:r>
              <a:rPr lang="en-US" sz="3600" dirty="0"/>
              <a:t> &amp; occupational </a:t>
            </a:r>
            <a:r>
              <a:rPr lang="en-US" sz="3600" b="1" dirty="0"/>
              <a:t>diseases</a:t>
            </a:r>
            <a:r>
              <a:rPr lang="en-US" sz="3600" dirty="0"/>
              <a:t> to employees which occur</a:t>
            </a:r>
            <a:r>
              <a:rPr lang="en-US" sz="3600" i="1" dirty="0"/>
              <a:t> </a:t>
            </a:r>
            <a:r>
              <a:rPr lang="en-US" sz="3600" b="1" i="1" dirty="0"/>
              <a:t>by accident </a:t>
            </a:r>
            <a:r>
              <a:rPr lang="en-US" sz="3600" i="1" dirty="0"/>
              <a:t>arising out of and in the </a:t>
            </a:r>
            <a:r>
              <a:rPr lang="en-US" sz="3600" b="1" i="1" dirty="0"/>
              <a:t>course of employment</a:t>
            </a:r>
            <a:endParaRPr lang="en-US" sz="3600" i="1" dirty="0"/>
          </a:p>
          <a:p>
            <a:r>
              <a:rPr lang="en-US" sz="3600" b="1" dirty="0"/>
              <a:t>Exclusive Remedy </a:t>
            </a:r>
            <a:r>
              <a:rPr lang="en-US" sz="3600" dirty="0"/>
              <a:t>for Workplace Injuries</a:t>
            </a:r>
          </a:p>
        </p:txBody>
      </p:sp>
      <p:graphicFrame>
        <p:nvGraphicFramePr>
          <p:cNvPr id="1638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562601" y="5257800"/>
          <a:ext cx="15097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3" imgW="4714560" imgH="3511440" progId="">
                  <p:embed/>
                </p:oleObj>
              </mc:Choice>
              <mc:Fallback>
                <p:oleObj name="Clip" r:id="rId3" imgW="4714560" imgH="3511440" progId="">
                  <p:embed/>
                  <p:pic>
                    <p:nvPicPr>
                      <p:cNvPr id="16388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5257800"/>
                        <a:ext cx="1509713" cy="11239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28842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Procedure for Reporting Injuries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60000"/>
              </a:lnSpc>
              <a:spcAft>
                <a:spcPct val="65000"/>
              </a:spcAft>
            </a:pPr>
            <a:r>
              <a:rPr lang="en-US" sz="3600" dirty="0"/>
              <a:t>Report all accidents, injuries, near misses immediately</a:t>
            </a:r>
          </a:p>
          <a:p>
            <a:pPr>
              <a:lnSpc>
                <a:spcPct val="60000"/>
              </a:lnSpc>
              <a:spcAft>
                <a:spcPct val="65000"/>
              </a:spcAft>
            </a:pPr>
            <a:r>
              <a:rPr lang="en-US" sz="3600" dirty="0"/>
              <a:t>Whom to report to</a:t>
            </a:r>
          </a:p>
          <a:p>
            <a:pPr>
              <a:lnSpc>
                <a:spcPct val="60000"/>
              </a:lnSpc>
              <a:spcAft>
                <a:spcPct val="65000"/>
              </a:spcAft>
            </a:pPr>
            <a:r>
              <a:rPr lang="en-US" sz="3600" dirty="0"/>
              <a:t>How to report it</a:t>
            </a:r>
          </a:p>
          <a:p>
            <a:pPr>
              <a:lnSpc>
                <a:spcPct val="60000"/>
              </a:lnSpc>
              <a:spcAft>
                <a:spcPct val="65000"/>
              </a:spcAft>
            </a:pPr>
            <a:r>
              <a:rPr lang="en-US" sz="3600" dirty="0"/>
              <a:t>What information is needed</a:t>
            </a:r>
          </a:p>
          <a:p>
            <a:pPr>
              <a:lnSpc>
                <a:spcPct val="60000"/>
              </a:lnSpc>
              <a:spcAft>
                <a:spcPct val="65000"/>
              </a:spcAft>
            </a:pPr>
            <a:r>
              <a:rPr lang="en-US" sz="3600" dirty="0"/>
              <a:t>All incidents should be investigated and documented</a:t>
            </a:r>
          </a:p>
        </p:txBody>
      </p:sp>
      <p:graphicFrame>
        <p:nvGraphicFramePr>
          <p:cNvPr id="4403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8534400" y="2895600"/>
          <a:ext cx="16589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3" imgW="1941480" imgH="2641320" progId="">
                  <p:embed/>
                </p:oleObj>
              </mc:Choice>
              <mc:Fallback>
                <p:oleObj name="Clip" r:id="rId3" imgW="1941480" imgH="2641320" progId="">
                  <p:embed/>
                  <p:pic>
                    <p:nvPicPr>
                      <p:cNvPr id="44036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895600"/>
                        <a:ext cx="16589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424243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File a Claim?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Injured employee visits a medical facility</a:t>
            </a:r>
          </a:p>
          <a:p>
            <a:r>
              <a:rPr lang="en-US" dirty="0"/>
              <a:t>What about first aid injuries?</a:t>
            </a:r>
          </a:p>
          <a:p>
            <a:r>
              <a:rPr lang="en-US" dirty="0"/>
              <a:t>When do we use the emergency room?</a:t>
            </a:r>
          </a:p>
          <a:p>
            <a:r>
              <a:rPr lang="en-US" dirty="0"/>
              <a:t>Claims can be filed</a:t>
            </a:r>
          </a:p>
          <a:p>
            <a:pPr lvl="1"/>
            <a:r>
              <a:rPr lang="en-US" dirty="0"/>
              <a:t>Electronically </a:t>
            </a:r>
            <a:r>
              <a:rPr lang="en-US" dirty="0">
                <a:hlinkClick r:id="rId2"/>
              </a:rPr>
              <a:t>www.wcf.com</a:t>
            </a:r>
            <a:endParaRPr lang="en-US" dirty="0"/>
          </a:p>
          <a:p>
            <a:pPr lvl="1"/>
            <a:r>
              <a:rPr lang="en-US" dirty="0"/>
              <a:t>Fax 385 351 8275</a:t>
            </a:r>
          </a:p>
          <a:p>
            <a:pPr lvl="1"/>
            <a:r>
              <a:rPr lang="en-US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584123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ke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008" y="392806"/>
            <a:ext cx="9520792" cy="58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4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With WCF Adjusters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305800" cy="4114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Claims adjuster can:	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Analyze trends/offer suggestions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Help set up transitional/modified duty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Check into the “red flags” &amp; help prevent fraud</a:t>
            </a:r>
          </a:p>
        </p:txBody>
      </p:sp>
    </p:spTree>
    <p:extLst>
      <p:ext uri="{BB962C8B-B14F-4D97-AF65-F5344CB8AC3E}">
        <p14:creationId xmlns:p14="http://schemas.microsoft.com/office/powerpoint/2010/main" val="52576081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Management of Injury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pc="-100" dirty="0"/>
              <a:t>Use the preferred provider if possible</a:t>
            </a:r>
          </a:p>
          <a:p>
            <a:pPr>
              <a:lnSpc>
                <a:spcPct val="120000"/>
              </a:lnSpc>
            </a:pPr>
            <a:r>
              <a:rPr lang="en-US" spc="-100" dirty="0"/>
              <a:t>Accompany injured employee to the clinic</a:t>
            </a:r>
          </a:p>
          <a:p>
            <a:pPr>
              <a:lnSpc>
                <a:spcPct val="120000"/>
              </a:lnSpc>
            </a:pPr>
            <a:r>
              <a:rPr lang="en-US" spc="-100" dirty="0"/>
              <a:t>Require post accident drug testing </a:t>
            </a:r>
          </a:p>
          <a:p>
            <a:pPr>
              <a:lnSpc>
                <a:spcPct val="120000"/>
              </a:lnSpc>
            </a:pPr>
            <a:r>
              <a:rPr lang="en-US" spc="-100" dirty="0"/>
              <a:t>Inform the physician of job requirements and accommodations that are available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534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/>
              <a:t>Investigate &amp; Document Every Accident</a:t>
            </a:r>
            <a:endParaRPr lang="en-US" sz="54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Look at Accident Site</a:t>
            </a:r>
          </a:p>
          <a:p>
            <a:pPr>
              <a:spcBef>
                <a:spcPct val="50000"/>
              </a:spcBef>
            </a:pPr>
            <a:r>
              <a:rPr lang="en-US"/>
              <a:t>Determine Why it Happened</a:t>
            </a:r>
          </a:p>
          <a:p>
            <a:pPr>
              <a:spcBef>
                <a:spcPct val="50000"/>
              </a:spcBef>
            </a:pPr>
            <a:r>
              <a:rPr lang="en-US"/>
              <a:t>Secure Evidence/Take Photographs</a:t>
            </a:r>
          </a:p>
          <a:p>
            <a:pPr>
              <a:spcBef>
                <a:spcPct val="50000"/>
              </a:spcBef>
            </a:pPr>
            <a:r>
              <a:rPr lang="en-US"/>
              <a:t>Interview Witnesses</a:t>
            </a:r>
          </a:p>
          <a:p>
            <a:pPr>
              <a:spcBef>
                <a:spcPct val="50000"/>
              </a:spcBef>
            </a:pPr>
            <a:r>
              <a:rPr lang="en-US"/>
              <a:t>Fact finding not fault finding</a:t>
            </a:r>
          </a:p>
        </p:txBody>
      </p:sp>
      <p:graphicFrame>
        <p:nvGraphicFramePr>
          <p:cNvPr id="4608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848600" y="4038601"/>
          <a:ext cx="235743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lip" r:id="rId3" imgW="3024000" imgH="3251160" progId="">
                  <p:embed/>
                </p:oleObj>
              </mc:Choice>
              <mc:Fallback>
                <p:oleObj name="Clip" r:id="rId3" imgW="3024000" imgH="3251160" progId="">
                  <p:embed/>
                  <p:pic>
                    <p:nvPicPr>
                      <p:cNvPr id="46084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038601"/>
                        <a:ext cx="2357438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0545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Iceberg2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b="65840"/>
          <a:stretch>
            <a:fillRect/>
          </a:stretch>
        </p:blipFill>
        <p:spPr bwMode="auto">
          <a:xfrm>
            <a:off x="1524000" y="685800"/>
            <a:ext cx="91440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49775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and_c'est_pas_l'heure_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4027" y="51336"/>
            <a:ext cx="10935208" cy="61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to Work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dirty="0"/>
              <a:t>Provide transitional/modified duty ASAP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dirty="0"/>
              <a:t>Helps manage medical costs (remember one large lost time injury could affect your bottom line for three years through your e-mod)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dirty="0"/>
              <a:t>Increases employee morale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dirty="0"/>
              <a:t>Increases communication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dirty="0"/>
              <a:t>Helps handle the difficult situations</a:t>
            </a:r>
          </a:p>
        </p:txBody>
      </p:sp>
    </p:spTree>
    <p:extLst>
      <p:ext uri="{BB962C8B-B14F-4D97-AF65-F5344CB8AC3E}">
        <p14:creationId xmlns:p14="http://schemas.microsoft.com/office/powerpoint/2010/main" val="345008050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/>
              <a:t>Claimant Fraud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/>
              <a:t>Double Dipping</a:t>
            </a:r>
          </a:p>
          <a:p>
            <a:pPr>
              <a:lnSpc>
                <a:spcPct val="200000"/>
              </a:lnSpc>
            </a:pPr>
            <a:r>
              <a:rPr lang="en-US" sz="3600"/>
              <a:t>No Industrial Injury</a:t>
            </a:r>
          </a:p>
          <a:p>
            <a:pPr>
              <a:lnSpc>
                <a:spcPct val="200000"/>
              </a:lnSpc>
            </a:pPr>
            <a:r>
              <a:rPr lang="en-US" sz="3600"/>
              <a:t>Malingering</a:t>
            </a:r>
          </a:p>
        </p:txBody>
      </p:sp>
    </p:spTree>
    <p:extLst>
      <p:ext uri="{BB962C8B-B14F-4D97-AF65-F5344CB8AC3E}">
        <p14:creationId xmlns:p14="http://schemas.microsoft.com/office/powerpoint/2010/main" val="11608712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9B0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9B0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9B0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5 WCF Insurance Logo we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27" y="1996965"/>
            <a:ext cx="4024653" cy="28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2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3400"/>
            <a:ext cx="891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H.W. Heinrich: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1188"/>
            <a:ext cx="8229600" cy="2430462"/>
          </a:xfrm>
        </p:spPr>
        <p:txBody>
          <a:bodyPr/>
          <a:lstStyle/>
          <a:p>
            <a:r>
              <a:rPr lang="en-US"/>
              <a:t>~98% of all accidents are </a:t>
            </a:r>
            <a:r>
              <a:rPr lang="en-US" i="1"/>
              <a:t>Preventable:</a:t>
            </a:r>
          </a:p>
          <a:p>
            <a:pPr lvl="1"/>
            <a:r>
              <a:rPr lang="en-US"/>
              <a:t>~88% are from Unsafe Behaviors</a:t>
            </a:r>
          </a:p>
          <a:p>
            <a:pPr lvl="1"/>
            <a:r>
              <a:rPr lang="en-US"/>
              <a:t>~10% are from Unsafe Conditions</a:t>
            </a:r>
          </a:p>
          <a:p>
            <a:r>
              <a:rPr lang="en-US"/>
              <a:t>Other ~2%….?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392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26" descr="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-304800"/>
            <a:ext cx="7391400" cy="739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53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6" descr="smite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7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3400"/>
            <a:ext cx="8458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5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Accidents Can Be Prevented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Preventable Causes:</a:t>
            </a:r>
          </a:p>
          <a:p>
            <a:pPr lvl="1"/>
            <a:r>
              <a:rPr lang="en-US"/>
              <a:t>Unsafe behaviors</a:t>
            </a:r>
          </a:p>
          <a:p>
            <a:pPr lvl="1"/>
            <a:r>
              <a:rPr lang="en-US"/>
              <a:t>Unsafe conditions</a:t>
            </a:r>
          </a:p>
          <a:p>
            <a:r>
              <a:rPr lang="en-US"/>
              <a:t>Focus on Preventable</a:t>
            </a:r>
          </a:p>
          <a:p>
            <a:r>
              <a:rPr lang="en-US"/>
              <a:t>Be Prepared for Other</a:t>
            </a:r>
          </a:p>
          <a:p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629400" y="1905001"/>
          <a:ext cx="40386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3" imgW="6095238" imgH="4571429" progId="">
                  <p:embed/>
                </p:oleObj>
              </mc:Choice>
              <mc:Fallback>
                <p:oleObj name="Photo Editor Photo" r:id="rId3" imgW="6095238" imgH="4571429" progId="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905001"/>
                        <a:ext cx="4038600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1506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401</Words>
  <Application>Microsoft Office PowerPoint</Application>
  <PresentationFormat>Widescreen</PresentationFormat>
  <Paragraphs>87</Paragraphs>
  <Slides>33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1_Office Theme</vt:lpstr>
      <vt:lpstr>Photo Editor Photo</vt:lpstr>
      <vt:lpstr>Clip</vt:lpstr>
      <vt:lpstr>Workers Compensation</vt:lpstr>
      <vt:lpstr>PowerPoint Presentation</vt:lpstr>
      <vt:lpstr>PowerPoint Presentation</vt:lpstr>
      <vt:lpstr>PowerPoint Presentation</vt:lpstr>
      <vt:lpstr>H.W. Heinrich:</vt:lpstr>
      <vt:lpstr>PowerPoint Presentation</vt:lpstr>
      <vt:lpstr>PowerPoint Presentation</vt:lpstr>
      <vt:lpstr>PowerPoint Presentation</vt:lpstr>
      <vt:lpstr>Accidents Can Be Prevented</vt:lpstr>
      <vt:lpstr>PowerPoint Presentation</vt:lpstr>
      <vt:lpstr>Hazard Control Hierachy</vt:lpstr>
      <vt:lpstr>PowerPoint Presentation</vt:lpstr>
      <vt:lpstr>PowerPoint Presentation</vt:lpstr>
      <vt:lpstr>Implement a Written Safety Program/Policy</vt:lpstr>
      <vt:lpstr>Hold Employees Accountable</vt:lpstr>
      <vt:lpstr>PowerPoint Presentation</vt:lpstr>
      <vt:lpstr>PowerPoint Presentation</vt:lpstr>
      <vt:lpstr>PowerPoint Presentation</vt:lpstr>
      <vt:lpstr>Hazard Identification &amp; Control</vt:lpstr>
      <vt:lpstr>PowerPoint Presentation</vt:lpstr>
      <vt:lpstr>Training</vt:lpstr>
      <vt:lpstr>PowerPoint Presentation</vt:lpstr>
      <vt:lpstr>Workers Compensation</vt:lpstr>
      <vt:lpstr>Procedure for Reporting Injuries</vt:lpstr>
      <vt:lpstr>When do we File a Claim?</vt:lpstr>
      <vt:lpstr>PowerPoint Presentation</vt:lpstr>
      <vt:lpstr>Work With WCF Adjusters</vt:lpstr>
      <vt:lpstr>Medical Management of Injury</vt:lpstr>
      <vt:lpstr>Investigate &amp; Document Every Accident</vt:lpstr>
      <vt:lpstr>PowerPoint Presentation</vt:lpstr>
      <vt:lpstr>Return to Work</vt:lpstr>
      <vt:lpstr>Claimant Fraud</vt:lpstr>
      <vt:lpstr>PowerPoint Presentation</vt:lpstr>
    </vt:vector>
  </TitlesOfParts>
  <Company>WCF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jswensen</dc:creator>
  <cp:lastModifiedBy>cmontgomery@co.weber.ut.us</cp:lastModifiedBy>
  <cp:revision>14</cp:revision>
  <dcterms:created xsi:type="dcterms:W3CDTF">2016-12-09T17:57:31Z</dcterms:created>
  <dcterms:modified xsi:type="dcterms:W3CDTF">2019-06-10T15:35:30Z</dcterms:modified>
</cp:coreProperties>
</file>